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cy Kamau" initials="NK" lastIdx="1" clrIdx="0">
    <p:extLst>
      <p:ext uri="{19B8F6BF-5375-455C-9EA6-DF929625EA0E}">
        <p15:presenceInfo xmlns:p15="http://schemas.microsoft.com/office/powerpoint/2012/main" userId="6970bd630196a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1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0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2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8925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87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78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8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0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1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0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6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55BF2-25C0-4E48-9146-6C4436B3F6E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DC148-196B-4504-A7FE-E285D4813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oupiote.com/photos/34088468564.shtml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2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ECA8EA-7098-6AC9-EEE6-183F15E59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/>
              <a:t>     FISH MARKET ANALYSIS </a:t>
            </a:r>
            <a:br>
              <a:rPr lang="en-US" sz="3600" b="1"/>
            </a:br>
            <a:endParaRPr lang="en-US" sz="3600"/>
          </a:p>
        </p:txBody>
      </p:sp>
      <p:pic>
        <p:nvPicPr>
          <p:cNvPr id="5" name="Picture 4" descr="A group of fish in a market&#10;&#10;AI-generated content may be incorrect.">
            <a:extLst>
              <a:ext uri="{FF2B5EF4-FFF2-40B4-BE49-F238E27FC236}">
                <a16:creationId xmlns:a16="http://schemas.microsoft.com/office/drawing/2014/main" id="{BCB2AAFC-7CAF-0738-55CB-4C8E1B795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3" b="1688"/>
          <a:stretch>
            <a:fillRect/>
          </a:stretch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CF99996-BBB6-C01C-5BB5-6216FAD16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Machine Learning Approach to PREDICTING FISH WEIGHT.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AI And Data Science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GOAL: USING PHYSICAL MEASUREMENTS AND SPECIES TO PREDICT THE WEIGHT OF FISH AND TRANSLATING PREDICTED WEIGHT INTO ESTIMATED PRICE USING SPECIE-SPECIFIC MULTIPLIERS.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68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39B6-0DA6-A0BA-94DD-184D237C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351702" cy="10753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📋 Project Overview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A59F-638A-7B49-7650-49D57ACC2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28800"/>
            <a:ext cx="4878389" cy="3962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Objective</a:t>
            </a:r>
          </a:p>
          <a:p>
            <a:r>
              <a:rPr lang="en-US" dirty="0"/>
              <a:t>Developing a machine learning model that predicts the weight of fish and using the predicted weight to estimate the price of fish and support business intelligence decisions. </a:t>
            </a:r>
          </a:p>
          <a:p>
            <a:pPr marL="0" indent="0">
              <a:buNone/>
            </a:pPr>
            <a:r>
              <a:rPr lang="en-US" b="1" dirty="0"/>
              <a:t>Dataset</a:t>
            </a:r>
          </a:p>
          <a:p>
            <a:r>
              <a:rPr lang="en-US" dirty="0"/>
              <a:t>Source: fish_market.csv</a:t>
            </a:r>
          </a:p>
          <a:p>
            <a:r>
              <a:rPr lang="en-US" dirty="0"/>
              <a:t>Features: Species, Length, Height, Width. </a:t>
            </a:r>
          </a:p>
          <a:p>
            <a:r>
              <a:rPr lang="en-US" dirty="0"/>
              <a:t>Target: Predicting weight of fish and estimated price.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169C-152E-5B7B-D149-49825FF4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4875211" cy="3962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Methodology</a:t>
            </a:r>
          </a:p>
          <a:p>
            <a:r>
              <a:rPr lang="en-US" dirty="0"/>
              <a:t>Exploratory Data Analysis.</a:t>
            </a:r>
          </a:p>
          <a:p>
            <a:r>
              <a:rPr lang="en-US" dirty="0"/>
              <a:t>Data Cleaning &amp; Preprocessing.</a:t>
            </a:r>
          </a:p>
          <a:p>
            <a:r>
              <a:rPr lang="en-US" dirty="0"/>
              <a:t>Feature Engineering.</a:t>
            </a:r>
          </a:p>
          <a:p>
            <a:r>
              <a:rPr lang="en-US" dirty="0"/>
              <a:t>Model Training &amp; Evaluation.</a:t>
            </a:r>
          </a:p>
          <a:p>
            <a:r>
              <a:rPr lang="en-US" dirty="0"/>
              <a:t>Pricing simulation and business insight.</a:t>
            </a:r>
          </a:p>
          <a:p>
            <a:r>
              <a:rPr lang="en-US" dirty="0"/>
              <a:t>Model optimization and visualization.</a:t>
            </a:r>
          </a:p>
          <a:p>
            <a:pPr marL="0" indent="0">
              <a:buNone/>
            </a:pPr>
            <a:r>
              <a:rPr lang="en-US" b="1" dirty="0"/>
              <a:t>Models Used: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Logistic Regression, Decision tree regressor &amp; Random forest Regressor.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55F1-3150-1EDF-613E-D286575F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723" y="618518"/>
            <a:ext cx="9905998" cy="10154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📊 Dataset Overview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844D-2139-BB73-42B1-6239A325A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13810"/>
            <a:ext cx="4878389" cy="44256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/>
              <a:t>Features Analyzed</a:t>
            </a:r>
          </a:p>
          <a:p>
            <a:r>
              <a:rPr lang="en-US" sz="2900" b="1" dirty="0"/>
              <a:t>Fish characteristics: </a:t>
            </a:r>
            <a:r>
              <a:rPr lang="en-US" sz="2900" dirty="0"/>
              <a:t>Species, Length1(vertical length), length2(diagonal length), length3(cross length), height and width. </a:t>
            </a:r>
          </a:p>
          <a:p>
            <a:r>
              <a:rPr lang="en-US" sz="2900" b="1" dirty="0"/>
              <a:t>Price estimation: </a:t>
            </a:r>
            <a:r>
              <a:rPr lang="en-US" sz="2900" dirty="0"/>
              <a:t>Using predicted weight of fish and multiplier. </a:t>
            </a:r>
          </a:p>
          <a:p>
            <a:pPr marL="0" indent="0">
              <a:buNone/>
            </a:pPr>
            <a:r>
              <a:rPr lang="en-US" sz="3800" b="1" dirty="0"/>
              <a:t>Data Quality Issues</a:t>
            </a:r>
          </a:p>
          <a:p>
            <a:r>
              <a:rPr lang="en-US" sz="2900" dirty="0"/>
              <a:t>No missing values.</a:t>
            </a:r>
          </a:p>
          <a:p>
            <a:r>
              <a:rPr lang="en-US" sz="2900" dirty="0"/>
              <a:t>Categorical data requiring encoding- Species.</a:t>
            </a:r>
          </a:p>
          <a:p>
            <a:r>
              <a:rPr lang="en-US" sz="2900" dirty="0"/>
              <a:t>Feature scales varied- length vs height.</a:t>
            </a:r>
          </a:p>
          <a:p>
            <a:r>
              <a:rPr lang="en-US" sz="2900" dirty="0"/>
              <a:t>There were outliers present in weight(some fish weighed more than 1600g)</a:t>
            </a:r>
          </a:p>
          <a:p>
            <a:pPr marL="0" indent="0">
              <a:buNone/>
            </a:pPr>
            <a:r>
              <a:rPr lang="en-US" sz="2900" dirty="0" err="1"/>
              <a:t>df</a:t>
            </a:r>
            <a:r>
              <a:rPr lang="en-US" sz="2900" dirty="0"/>
              <a:t>[</a:t>
            </a:r>
            <a:r>
              <a:rPr lang="en-US" sz="2900" dirty="0" err="1"/>
              <a:t>df</a:t>
            </a:r>
            <a:r>
              <a:rPr lang="en-US" sz="2900" dirty="0"/>
              <a:t>['Weight'] &gt; 1500]  </a:t>
            </a:r>
          </a:p>
          <a:p>
            <a:pPr marL="0" indent="0">
              <a:buNone/>
            </a:pPr>
            <a:r>
              <a:rPr lang="en-US" sz="2900" dirty="0" err="1"/>
              <a:t>df</a:t>
            </a:r>
            <a:r>
              <a:rPr lang="en-US" sz="2900" dirty="0"/>
              <a:t>[(</a:t>
            </a:r>
            <a:r>
              <a:rPr lang="en-US" sz="2900" dirty="0" err="1"/>
              <a:t>df</a:t>
            </a:r>
            <a:r>
              <a:rPr lang="en-US" sz="2900" dirty="0"/>
              <a:t>['Length1'] &lt; 10) &amp; (</a:t>
            </a:r>
            <a:r>
              <a:rPr lang="en-US" sz="2900" dirty="0" err="1"/>
              <a:t>df</a:t>
            </a:r>
            <a:r>
              <a:rPr lang="en-US" sz="2900" dirty="0"/>
              <a:t>['Weight'] &gt; 500)]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27143-1E25-DB1F-ACC4-B62C63B04A91}"/>
              </a:ext>
            </a:extLst>
          </p:cNvPr>
          <p:cNvSpPr txBox="1"/>
          <p:nvPr/>
        </p:nvSpPr>
        <p:spPr>
          <a:xfrm>
            <a:off x="6903720" y="1633928"/>
            <a:ext cx="454914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Exploratory Data Analysis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Species distribution: Perch (56), Bream (35), Roach (20),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• 	Strong correlations: Length1–Weight (0.92), Width–Weight (0.88).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• 	Outliers: Heavy Pike (&gt;1600g), duplicated Bream entries with small length but high 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Visualization:</a:t>
            </a:r>
            <a:r>
              <a:rPr lang="en-US" sz="16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Scatter plots of features vs. weight.</a:t>
            </a:r>
          </a:p>
          <a:p>
            <a:r>
              <a:rPr lang="en-US" sz="1000" dirty="0"/>
              <a:t>#SCATTERPLOTS- FEATURE vs WEIGHT</a:t>
            </a:r>
          </a:p>
          <a:p>
            <a:r>
              <a:rPr lang="en-US" sz="1000" dirty="0"/>
              <a:t>features = ['Length1', 'Length2', 'Length3', 'Height', 'Width']</a:t>
            </a:r>
          </a:p>
          <a:p>
            <a:r>
              <a:rPr lang="en-US" sz="1000" dirty="0"/>
              <a:t>for feature in features: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plt.figure</a:t>
            </a:r>
            <a:r>
              <a:rPr lang="en-US" sz="1000" dirty="0"/>
              <a:t>(</a:t>
            </a:r>
            <a:r>
              <a:rPr lang="en-US" sz="1000" dirty="0" err="1"/>
              <a:t>figsize</a:t>
            </a:r>
            <a:r>
              <a:rPr lang="en-US" sz="1000" dirty="0"/>
              <a:t>=(6, 4))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sns.scatterplot</a:t>
            </a:r>
            <a:r>
              <a:rPr lang="en-US" sz="1000" dirty="0"/>
              <a:t>(x=</a:t>
            </a:r>
            <a:r>
              <a:rPr lang="en-US" sz="1000" dirty="0" err="1"/>
              <a:t>df</a:t>
            </a:r>
            <a:r>
              <a:rPr lang="en-US" sz="1000" dirty="0"/>
              <a:t>[feature], y=</a:t>
            </a:r>
            <a:r>
              <a:rPr lang="en-US" sz="1000" dirty="0" err="1"/>
              <a:t>df</a:t>
            </a:r>
            <a:r>
              <a:rPr lang="en-US" sz="1000" dirty="0"/>
              <a:t>['Weight'], hue=</a:t>
            </a:r>
            <a:r>
              <a:rPr lang="en-US" sz="1000" dirty="0" err="1"/>
              <a:t>df</a:t>
            </a:r>
            <a:r>
              <a:rPr lang="en-US" sz="1000" dirty="0"/>
              <a:t>['Species'], palette='Set2')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plt.title</a:t>
            </a:r>
            <a:r>
              <a:rPr lang="en-US" sz="1000" dirty="0"/>
              <a:t>(f"{feature} vs Weight")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plt.xlabel</a:t>
            </a:r>
            <a:r>
              <a:rPr lang="en-US" sz="1000" dirty="0"/>
              <a:t>(feature)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plt.ylabel</a:t>
            </a:r>
            <a:r>
              <a:rPr lang="en-US" sz="1000" dirty="0"/>
              <a:t>("Weight")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plt.show</a:t>
            </a:r>
            <a:r>
              <a:rPr lang="en-US" sz="1000" dirty="0"/>
              <a:t>()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Correlation heatmap.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 detection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765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60BE-8B7A-444D-D4AA-025209C3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🔧 Data Preprocessing Pipeline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92CB1-28EC-660D-0126-E391D7098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948721"/>
            <a:ext cx="4878389" cy="4512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1. Feature Engineering</a:t>
            </a:r>
            <a:endParaRPr lang="en-US" sz="1800" dirty="0"/>
          </a:p>
          <a:p>
            <a:r>
              <a:rPr lang="en-US" sz="1800" dirty="0"/>
              <a:t>Label encoding for species. Selected six variables. </a:t>
            </a:r>
          </a:p>
          <a:p>
            <a:pPr marL="0" indent="0">
              <a:buNone/>
            </a:pPr>
            <a:r>
              <a:rPr lang="en-US" sz="1800" dirty="0"/>
              <a:t>X = </a:t>
            </a:r>
            <a:r>
              <a:rPr lang="en-US" sz="1800" dirty="0" err="1"/>
              <a:t>df</a:t>
            </a:r>
            <a:r>
              <a:rPr lang="en-US" sz="1800" dirty="0"/>
              <a:t>[['</a:t>
            </a:r>
            <a:r>
              <a:rPr lang="en-US" sz="1800" dirty="0" err="1"/>
              <a:t>Species_encoded</a:t>
            </a:r>
            <a:r>
              <a:rPr lang="en-US" sz="1800" dirty="0"/>
              <a:t>', 'Length1', 'Length2', 'Length3', 'Height', 'Width']]y = </a:t>
            </a:r>
            <a:r>
              <a:rPr lang="en-US" sz="1800" dirty="0" err="1"/>
              <a:t>df</a:t>
            </a:r>
            <a:r>
              <a:rPr lang="en-US" sz="1800" dirty="0"/>
              <a:t>['Weight']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A3CE8-8A22-CE31-DB8C-3C34336B5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8721"/>
            <a:ext cx="4875211" cy="22003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2. Data Split</a:t>
            </a:r>
          </a:p>
          <a:p>
            <a:r>
              <a:rPr lang="en-US" sz="1800" dirty="0"/>
              <a:t>80% for training the model.</a:t>
            </a:r>
          </a:p>
          <a:p>
            <a:r>
              <a:rPr lang="en-US" sz="1800" dirty="0"/>
              <a:t>20% for testing the data and evaluating its </a:t>
            </a:r>
            <a:r>
              <a:rPr lang="en-US" sz="1800" dirty="0" err="1"/>
              <a:t>perfomance</a:t>
            </a:r>
            <a:r>
              <a:rPr lang="en-US" sz="1800" dirty="0"/>
              <a:t>. </a:t>
            </a:r>
          </a:p>
          <a:p>
            <a:r>
              <a:rPr lang="en-US" sz="1800" dirty="0"/>
              <a:t>Stratified sampling maintained</a:t>
            </a:r>
          </a:p>
          <a:p>
            <a:pPr marL="0" indent="0">
              <a:buNone/>
            </a:pPr>
            <a:r>
              <a:rPr lang="en-US" sz="1800" dirty="0" err="1"/>
              <a:t>X_train</a:t>
            </a:r>
            <a:r>
              <a:rPr lang="en-US" sz="1800" dirty="0"/>
              <a:t>, </a:t>
            </a:r>
            <a:r>
              <a:rPr lang="en-US" sz="1800" dirty="0" err="1"/>
              <a:t>X_test</a:t>
            </a:r>
            <a:r>
              <a:rPr lang="en-US" sz="1800" dirty="0"/>
              <a:t>, </a:t>
            </a:r>
            <a:r>
              <a:rPr lang="en-US" sz="1800" dirty="0" err="1"/>
              <a:t>y_train</a:t>
            </a:r>
            <a:r>
              <a:rPr lang="en-US" sz="1800" dirty="0"/>
              <a:t>, </a:t>
            </a:r>
            <a:r>
              <a:rPr lang="en-US" sz="1800" dirty="0" err="1"/>
              <a:t>y_test</a:t>
            </a:r>
            <a:r>
              <a:rPr lang="en-US" sz="1800" dirty="0"/>
              <a:t> = </a:t>
            </a:r>
            <a:r>
              <a:rPr lang="en-US" sz="1800" dirty="0" err="1"/>
              <a:t>train_test_split</a:t>
            </a:r>
            <a:r>
              <a:rPr lang="en-US" sz="1800" dirty="0"/>
              <a:t>(X, y, </a:t>
            </a:r>
            <a:r>
              <a:rPr lang="en-US" sz="1800" dirty="0" err="1"/>
              <a:t>test_size</a:t>
            </a:r>
            <a:r>
              <a:rPr lang="en-US" sz="1800" dirty="0"/>
              <a:t>=0.2, </a:t>
            </a:r>
            <a:r>
              <a:rPr lang="en-US" sz="1800" dirty="0" err="1"/>
              <a:t>random_state</a:t>
            </a:r>
            <a:r>
              <a:rPr lang="en-US" sz="1800" dirty="0"/>
              <a:t>=42)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5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16DE-DBD1-6DE4-9774-9D36055C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104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🤖 Model Training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62815-32D1-CA0B-5E6C-AE6DD7C76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530" y="1304144"/>
            <a:ext cx="4878389" cy="5553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Logistic Regression</a:t>
            </a:r>
          </a:p>
          <a:p>
            <a:r>
              <a:rPr lang="en-US" sz="2300" b="1" dirty="0"/>
              <a:t>Type:</a:t>
            </a:r>
            <a:r>
              <a:rPr lang="en-US" sz="2300" dirty="0"/>
              <a:t> Baseline linear model. </a:t>
            </a:r>
          </a:p>
          <a:p>
            <a:r>
              <a:rPr lang="en-US" sz="2300" b="1" dirty="0"/>
              <a:t>Assumption:</a:t>
            </a:r>
            <a:r>
              <a:rPr lang="en-US" sz="2300" dirty="0"/>
              <a:t> Linear relationship between features and weight.</a:t>
            </a:r>
          </a:p>
          <a:p>
            <a:r>
              <a:rPr lang="en-US" sz="2300" b="1" dirty="0"/>
              <a:t>Interpretability:</a:t>
            </a:r>
            <a:r>
              <a:rPr lang="en-US" sz="2300" dirty="0"/>
              <a:t> High.</a:t>
            </a:r>
          </a:p>
          <a:p>
            <a:r>
              <a:rPr lang="en-US" sz="2300" b="1" dirty="0"/>
              <a:t>Complexity:</a:t>
            </a:r>
            <a:r>
              <a:rPr lang="en-US" sz="2300" dirty="0"/>
              <a:t> Low.</a:t>
            </a:r>
          </a:p>
          <a:p>
            <a:r>
              <a:rPr lang="en-US" sz="2300" b="1" dirty="0"/>
              <a:t>Performance: </a:t>
            </a:r>
            <a:r>
              <a:rPr lang="en-US" sz="2300" dirty="0"/>
              <a:t>Underfit complex patterns</a:t>
            </a:r>
            <a:r>
              <a:rPr lang="en-US" sz="2300" b="1" dirty="0"/>
              <a:t>.</a:t>
            </a:r>
          </a:p>
          <a:p>
            <a:pPr marL="0" indent="0">
              <a:buNone/>
            </a:pPr>
            <a:r>
              <a:rPr lang="en-US" b="1" dirty="0"/>
              <a:t>Random Forest Regressor. </a:t>
            </a:r>
          </a:p>
          <a:p>
            <a:r>
              <a:rPr lang="en-US" sz="2300" b="1" dirty="0"/>
              <a:t>Type:.</a:t>
            </a:r>
            <a:r>
              <a:rPr lang="en-US" sz="2300" dirty="0"/>
              <a:t> Ensemble tree-based regression </a:t>
            </a:r>
          </a:p>
          <a:p>
            <a:r>
              <a:rPr lang="en-US" sz="2300" b="1" dirty="0"/>
              <a:t>Assumption: </a:t>
            </a:r>
            <a:r>
              <a:rPr lang="en-US" sz="2300" dirty="0"/>
              <a:t>Aggregates multiple tree for stability.</a:t>
            </a:r>
          </a:p>
          <a:p>
            <a:r>
              <a:rPr lang="en-US" sz="2200" b="1" dirty="0"/>
              <a:t>Interpretability</a:t>
            </a:r>
            <a:r>
              <a:rPr lang="en-US" b="1" dirty="0"/>
              <a:t>: </a:t>
            </a:r>
            <a:r>
              <a:rPr lang="en-US" dirty="0"/>
              <a:t>Medium.</a:t>
            </a:r>
          </a:p>
          <a:p>
            <a:r>
              <a:rPr lang="en-US" sz="2200" b="1" dirty="0"/>
              <a:t>Complexity</a:t>
            </a:r>
            <a:r>
              <a:rPr lang="en-US" b="1" dirty="0"/>
              <a:t>: </a:t>
            </a:r>
            <a:r>
              <a:rPr lang="en-US" dirty="0"/>
              <a:t>High.</a:t>
            </a:r>
          </a:p>
          <a:p>
            <a:r>
              <a:rPr lang="en-US" sz="2200" b="1" dirty="0"/>
              <a:t>Performance</a:t>
            </a:r>
            <a:r>
              <a:rPr lang="en-US" sz="2300" dirty="0"/>
              <a:t>: Best performance overall. High accuracy and robust predictions.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BE235-6505-4BF2-19EF-36266C068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4145"/>
            <a:ext cx="4875211" cy="268492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Decision Tree Regressor</a:t>
            </a:r>
          </a:p>
          <a:p>
            <a:r>
              <a:rPr lang="en-US" sz="2300" b="1" dirty="0"/>
              <a:t>Type:</a:t>
            </a:r>
            <a:r>
              <a:rPr lang="en-US" sz="2300" dirty="0"/>
              <a:t> Tree-based Regression.</a:t>
            </a:r>
          </a:p>
          <a:p>
            <a:r>
              <a:rPr lang="en-US" sz="2300" b="1" dirty="0"/>
              <a:t>Assumption:</a:t>
            </a:r>
            <a:r>
              <a:rPr lang="en-US" sz="2300" dirty="0"/>
              <a:t> Captures non-linear splits.</a:t>
            </a:r>
          </a:p>
          <a:p>
            <a:r>
              <a:rPr lang="en-US" sz="2300" b="1" dirty="0"/>
              <a:t>Interpretability:</a:t>
            </a:r>
            <a:r>
              <a:rPr lang="en-US" sz="2300" dirty="0"/>
              <a:t> Medium(Visualizable).</a:t>
            </a:r>
          </a:p>
          <a:p>
            <a:r>
              <a:rPr lang="en-US" sz="2300" b="1" dirty="0"/>
              <a:t>Complexity:</a:t>
            </a:r>
            <a:r>
              <a:rPr lang="en-US" sz="2300" dirty="0"/>
              <a:t> Medium.</a:t>
            </a:r>
          </a:p>
          <a:p>
            <a:r>
              <a:rPr lang="en-US" sz="2300" b="1" dirty="0"/>
              <a:t>Performance: </a:t>
            </a:r>
            <a:r>
              <a:rPr lang="en-US" sz="2300" dirty="0"/>
              <a:t>Improved accuracy but prone to overfitting.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AD989-8B07-613B-A6C4-8F9A7F4F2758}"/>
              </a:ext>
            </a:extLst>
          </p:cNvPr>
          <p:cNvSpPr txBox="1"/>
          <p:nvPr/>
        </p:nvSpPr>
        <p:spPr>
          <a:xfrm flipH="1">
            <a:off x="5090194" y="5675530"/>
            <a:ext cx="45719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1752F-ACD3-5567-C33E-EBEF50434137}"/>
              </a:ext>
            </a:extLst>
          </p:cNvPr>
          <p:cNvSpPr txBox="1"/>
          <p:nvPr/>
        </p:nvSpPr>
        <p:spPr>
          <a:xfrm>
            <a:off x="5113054" y="4245500"/>
            <a:ext cx="45719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C09A1-4EF3-49FA-7524-650E4A106CF2}"/>
              </a:ext>
            </a:extLst>
          </p:cNvPr>
          <p:cNvSpPr txBox="1"/>
          <p:nvPr/>
        </p:nvSpPr>
        <p:spPr>
          <a:xfrm>
            <a:off x="5680710" y="5029200"/>
            <a:ext cx="6511290" cy="22775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Why These Models?</a:t>
            </a:r>
          </a:p>
          <a:p>
            <a:r>
              <a:rPr lang="en-US" sz="2000" dirty="0"/>
              <a:t>I started with Linear Regression to establish a baseline.</a:t>
            </a:r>
          </a:p>
          <a:p>
            <a:r>
              <a:rPr lang="en-US" sz="2000" dirty="0"/>
              <a:t>Then I moved to Decision Tree to capture non-linear relationships.</a:t>
            </a:r>
          </a:p>
          <a:p>
            <a:r>
              <a:rPr lang="en-US" sz="2000" dirty="0"/>
              <a:t>Finally, I selected Random Forest for its superior performance and generalization.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7466-80C4-52FA-C8B1-B9281017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0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📈 Model Performance Comparison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2F97-5BFD-E666-DA10-123DB11D2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6" y="3273476"/>
            <a:ext cx="9905999" cy="50516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57104-CEE9-CA55-2B40-3348DF91E186}"/>
              </a:ext>
            </a:extLst>
          </p:cNvPr>
          <p:cNvSpPr txBox="1"/>
          <p:nvPr/>
        </p:nvSpPr>
        <p:spPr>
          <a:xfrm>
            <a:off x="6096000" y="1888761"/>
            <a:ext cx="5608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Finding:</a:t>
            </a:r>
            <a:r>
              <a:rPr lang="en-US" sz="2000" dirty="0"/>
              <a:t>  Random Forest Regressor delivered the highest predictive performance with an R² score of 0.97, outperforming both Decision Tree (0.95) and Linear Regression (0.90). This confirms it as the most accurate and reliable model for predicting fish weight in this project.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CAEF4-805C-C5A0-C176-B31EFCB5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1281112"/>
            <a:ext cx="5375910" cy="517683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7CA06F9-CF31-57E5-30E3-AEB3BD42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Encoded species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Selected 6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572DFD1-B58D-D5A7-018F-302291793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Encoded species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Selected 6 features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A912E846-94D6-5219-6134-957A327AC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7085"/>
            <a:ext cx="5962650" cy="1707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63F1B-7184-7642-BC16-ACE5658BD0F0}"/>
              </a:ext>
            </a:extLst>
          </p:cNvPr>
          <p:cNvSpPr txBox="1"/>
          <p:nvPr/>
        </p:nvSpPr>
        <p:spPr>
          <a:xfrm>
            <a:off x="6094412" y="5593445"/>
            <a:ext cx="59626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mean_absolute_error</a:t>
            </a:r>
            <a:r>
              <a:rPr lang="en-US" sz="1400" dirty="0"/>
              <a:t>, </a:t>
            </a:r>
            <a:r>
              <a:rPr lang="en-US" sz="1400" dirty="0" err="1"/>
              <a:t>mean_squared_error</a:t>
            </a:r>
            <a:r>
              <a:rPr lang="en-US" sz="1400" dirty="0"/>
              <a:t>, r2_scoreimport </a:t>
            </a:r>
            <a:r>
              <a:rPr lang="en-US" sz="1400" dirty="0" err="1"/>
              <a:t>numpy</a:t>
            </a:r>
            <a:r>
              <a:rPr lang="en-US" sz="1400" dirty="0"/>
              <a:t> as </a:t>
            </a:r>
            <a:r>
              <a:rPr lang="en-US" sz="1400" dirty="0" err="1"/>
              <a:t>npmae</a:t>
            </a:r>
            <a:r>
              <a:rPr lang="en-US" sz="1400" dirty="0"/>
              <a:t> = </a:t>
            </a:r>
            <a:r>
              <a:rPr lang="en-US" sz="1400" dirty="0" err="1"/>
              <a:t>mean_absolute_error</a:t>
            </a:r>
            <a:r>
              <a:rPr lang="en-US" sz="1400" dirty="0"/>
              <a:t>(</a:t>
            </a:r>
            <a:r>
              <a:rPr lang="en-US" sz="1400" dirty="0" err="1"/>
              <a:t>y_test</a:t>
            </a:r>
            <a:r>
              <a:rPr lang="en-US" sz="1400" dirty="0"/>
              <a:t>, </a:t>
            </a:r>
            <a:r>
              <a:rPr lang="en-US" sz="1400" dirty="0" err="1"/>
              <a:t>y_pred_rf</a:t>
            </a:r>
            <a:r>
              <a:rPr lang="en-US" sz="1400" dirty="0"/>
              <a:t>)</a:t>
            </a:r>
            <a:r>
              <a:rPr lang="en-US" sz="1400" dirty="0" err="1"/>
              <a:t>rmse</a:t>
            </a:r>
            <a:r>
              <a:rPr lang="en-US" sz="1400" dirty="0"/>
              <a:t> = </a:t>
            </a:r>
            <a:r>
              <a:rPr lang="en-US" sz="1400" dirty="0" err="1"/>
              <a:t>np.sqrt</a:t>
            </a:r>
            <a:r>
              <a:rPr lang="en-US" sz="1400" dirty="0"/>
              <a:t>(</a:t>
            </a:r>
            <a:r>
              <a:rPr lang="en-US" sz="1400" dirty="0" err="1"/>
              <a:t>mean_squared_error</a:t>
            </a:r>
            <a:r>
              <a:rPr lang="en-US" sz="1400" dirty="0"/>
              <a:t>(</a:t>
            </a:r>
            <a:r>
              <a:rPr lang="en-US" sz="1400" dirty="0" err="1"/>
              <a:t>y_test</a:t>
            </a:r>
            <a:r>
              <a:rPr lang="en-US" sz="1400" dirty="0"/>
              <a:t>, </a:t>
            </a:r>
            <a:r>
              <a:rPr lang="en-US" sz="1400" dirty="0" err="1"/>
              <a:t>y_pred_rf</a:t>
            </a:r>
            <a:r>
              <a:rPr lang="en-US" sz="1400" dirty="0"/>
              <a:t>))r2 = r2_score(</a:t>
            </a:r>
            <a:r>
              <a:rPr lang="en-US" sz="1400" dirty="0" err="1"/>
              <a:t>y_test</a:t>
            </a:r>
            <a:r>
              <a:rPr lang="en-US" sz="1400" dirty="0"/>
              <a:t>, </a:t>
            </a:r>
            <a:r>
              <a:rPr lang="en-US" sz="1400" dirty="0" err="1"/>
              <a:t>y_pred_rf</a:t>
            </a:r>
            <a:r>
              <a:rPr lang="en-US" sz="1400" dirty="0"/>
              <a:t>)print(</a:t>
            </a:r>
            <a:r>
              <a:rPr lang="en-US" sz="1400" dirty="0" err="1"/>
              <a:t>f"MAE</a:t>
            </a:r>
            <a:r>
              <a:rPr lang="en-US" sz="1400" dirty="0"/>
              <a:t>: {mae:.2f}")print(</a:t>
            </a:r>
            <a:r>
              <a:rPr lang="en-US" sz="1400" dirty="0" err="1"/>
              <a:t>f"RMSE</a:t>
            </a:r>
            <a:r>
              <a:rPr lang="en-US" sz="1400" dirty="0"/>
              <a:t>: {rmse:.2f}")print(f"R² Score: {r2:.2f}")</a:t>
            </a:r>
          </a:p>
        </p:txBody>
      </p:sp>
    </p:spTree>
    <p:extLst>
      <p:ext uri="{BB962C8B-B14F-4D97-AF65-F5344CB8AC3E}">
        <p14:creationId xmlns:p14="http://schemas.microsoft.com/office/powerpoint/2010/main" val="177532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E469-4372-A09B-A920-B43D8E8E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618518"/>
            <a:ext cx="9790111" cy="1478570"/>
          </a:xfrm>
        </p:spPr>
        <p:txBody>
          <a:bodyPr/>
          <a:lstStyle/>
          <a:p>
            <a:r>
              <a:rPr lang="en-US" b="1" dirty="0"/>
              <a:t>            PRICING SIMULATION</a:t>
            </a:r>
          </a:p>
        </p:txBody>
      </p:sp>
      <p:pic>
        <p:nvPicPr>
          <p:cNvPr id="5" name="Content Placeholder 4" descr="Label with solid fill">
            <a:extLst>
              <a:ext uri="{FF2B5EF4-FFF2-40B4-BE49-F238E27FC236}">
                <a16:creationId xmlns:a16="http://schemas.microsoft.com/office/drawing/2014/main" id="{87C92A27-D034-1FFC-DF79-21C072431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1691" y="1013719"/>
            <a:ext cx="638492" cy="6881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9132C0-FA62-BCCE-1328-AD9CF7817E04}"/>
              </a:ext>
            </a:extLst>
          </p:cNvPr>
          <p:cNvSpPr txBox="1"/>
          <p:nvPr/>
        </p:nvSpPr>
        <p:spPr>
          <a:xfrm>
            <a:off x="1144590" y="1851660"/>
            <a:ext cx="6454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species-based multipliers (e.g., Pike: 1.3, Whitefish: 1.5)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 price = predicted weight × multiplier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average predicted price per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1A106-7B96-209C-E668-445DB786096D}"/>
              </a:ext>
            </a:extLst>
          </p:cNvPr>
          <p:cNvSpPr txBox="1"/>
          <p:nvPr/>
        </p:nvSpPr>
        <p:spPr>
          <a:xfrm>
            <a:off x="1462760" y="4937760"/>
            <a:ext cx="10070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species_multiplier = {    'Bream': 1.2,    'Roach': 0.8,    'Parkki': 1.0,    'Whitefish': 1.5,    'Perch': 1.1,    'Pike': 1.3,    'Smelt': 0.9}X_test_with_species = X_test.copy()X_test_with_species['Species'] = df.loc[X_test.index, 'Species']X_test_with_species['Multiplier'] = X_test_with_species['Species'].map(species_multiplier)X_test_with_species['Predicted_Weight'] = y_pred_rfX_test_with_species['Predicted_Price'] = X_test_with_species['Predicted_Weight'] * X_test_with_species['Multiplier']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77D91-E672-9AD3-0395-DD644CFA0FDC}"/>
              </a:ext>
            </a:extLst>
          </p:cNvPr>
          <p:cNvSpPr txBox="1"/>
          <p:nvPr/>
        </p:nvSpPr>
        <p:spPr>
          <a:xfrm>
            <a:off x="8401050" y="1920240"/>
            <a:ext cx="3554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Estimated price= </a:t>
            </a:r>
            <a:r>
              <a:rPr lang="en-US" dirty="0"/>
              <a:t>predicted weight                  X species multiplier.</a:t>
            </a:r>
          </a:p>
          <a:p>
            <a:endParaRPr lang="en-US" dirty="0"/>
          </a:p>
          <a:p>
            <a:r>
              <a:rPr lang="en-US" dirty="0"/>
              <a:t>Pike and whitefish are high value. </a:t>
            </a:r>
          </a:p>
          <a:p>
            <a:endParaRPr 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6D279EB-D3A6-6DEC-970B-B7455AD32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E521418A-9A32-3468-E3C5-FB1094EBC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2800351"/>
            <a:ext cx="6835141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0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FD12-526A-1E93-4D2D-AACB66CC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153E-D73D-E718-9481-3AF39764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• Physical dimensions are strong predictors of fish weight</a:t>
            </a:r>
          </a:p>
          <a:p>
            <a:pPr marL="0" indent="0">
              <a:buNone/>
            </a:pPr>
            <a:r>
              <a:rPr lang="en-US" dirty="0"/>
              <a:t>• Random Forest is the most effective model for this task</a:t>
            </a:r>
          </a:p>
          <a:p>
            <a:pPr marL="0" indent="0">
              <a:buNone/>
            </a:pPr>
            <a:r>
              <a:rPr lang="en-US" dirty="0"/>
              <a:t>• Pricing simulation reveals high-margin species for strategic stocking</a:t>
            </a:r>
          </a:p>
          <a:p>
            <a:pPr marL="0" indent="0">
              <a:buNone/>
            </a:pPr>
            <a:r>
              <a:rPr lang="en-US" dirty="0"/>
              <a:t>• The workflow is reproducible and ready for Business Intelligence integration</a:t>
            </a:r>
          </a:p>
        </p:txBody>
      </p:sp>
    </p:spTree>
    <p:extLst>
      <p:ext uri="{BB962C8B-B14F-4D97-AF65-F5344CB8AC3E}">
        <p14:creationId xmlns:p14="http://schemas.microsoft.com/office/powerpoint/2010/main" val="1910667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587</TotalTime>
  <Words>1077</Words>
  <Application>Microsoft Office PowerPoint</Application>
  <PresentationFormat>Widescreen</PresentationFormat>
  <Paragraphs>111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     FISH MARKET ANALYSIS  </vt:lpstr>
      <vt:lpstr>📋 Project Overview </vt:lpstr>
      <vt:lpstr>📊 Dataset Overview </vt:lpstr>
      <vt:lpstr>🔧 Data Preprocessing Pipeline </vt:lpstr>
      <vt:lpstr>🤖 Model Training </vt:lpstr>
      <vt:lpstr>📈 Model Performance Comparison </vt:lpstr>
      <vt:lpstr>            PRICING SIMULATION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Nancy Kamau</dc:creator>
  <cp:lastModifiedBy>Mukei Muthuka</cp:lastModifiedBy>
  <cp:revision>3</cp:revision>
  <dcterms:created xsi:type="dcterms:W3CDTF">2025-08-06T12:47:44Z</dcterms:created>
  <dcterms:modified xsi:type="dcterms:W3CDTF">2025-09-11T13:53:08Z</dcterms:modified>
</cp:coreProperties>
</file>